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59" r:id="rId6"/>
    <p:sldId id="260" r:id="rId7"/>
    <p:sldId id="263" r:id="rId8"/>
    <p:sldId id="261" r:id="rId9"/>
    <p:sldId id="264" r:id="rId10"/>
    <p:sldId id="265" r:id="rId11"/>
    <p:sldId id="266" r:id="rId12"/>
    <p:sldId id="272" r:id="rId13"/>
    <p:sldId id="267" r:id="rId14"/>
    <p:sldId id="269" r:id="rId15"/>
    <p:sldId id="268"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dirty="0"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t>4/18/2016</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t>4/18/2016</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6040A78-2A4B-4566-8626-79DE0D4C1085}"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06040A78-2A4B-4566-8626-79DE0D4C1085}"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06040A78-2A4B-4566-8626-79DE0D4C1085}" type="datetimeFigureOut">
              <a:rPr lang="en-US" smtClean="0"/>
              <a:t>4/18/2016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526B6-F861-4D54-BBE9-4BB519D3F342}"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6040A78-2A4B-4566-8626-79DE0D4C1085}" type="datetimeFigureOut">
              <a:rPr lang="en-US" smtClean="0"/>
              <a:t>4/18/2016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6040A78-2A4B-4566-8626-79DE0D4C1085}" type="datetimeFigureOut">
              <a:rPr lang="en-US" smtClean="0"/>
              <a:t>4/18/2016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4/18/2016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3EC526B6-F861-4D54-BBE9-4BB519D3F3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06040A78-2A4B-4566-8626-79DE0D4C1085}" type="datetimeFigureOut">
              <a:rPr lang="en-US" smtClean="0"/>
              <a:t>4/18/2016</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3EC526B6-F861-4D54-BBE9-4BB519D3F342}"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Ms. Monisha Kumar</a:t>
            </a:r>
          </a:p>
          <a:p>
            <a:r>
              <a:rPr lang="en-US" dirty="0" smtClean="0"/>
              <a:t>Dr</a:t>
            </a:r>
            <a:r>
              <a:rPr lang="en-US" dirty="0"/>
              <a:t>. </a:t>
            </a:r>
            <a:r>
              <a:rPr lang="en-US" dirty="0" err="1" smtClean="0"/>
              <a:t>Amita</a:t>
            </a:r>
            <a:r>
              <a:rPr lang="en-US" dirty="0" smtClean="0"/>
              <a:t> </a:t>
            </a:r>
            <a:r>
              <a:rPr lang="en-US" dirty="0" err="1" smtClean="0"/>
              <a:t>Walia</a:t>
            </a:r>
            <a:endParaRPr lang="en-US" dirty="0"/>
          </a:p>
        </p:txBody>
      </p:sp>
      <p:sp>
        <p:nvSpPr>
          <p:cNvPr id="4" name="Title 3"/>
          <p:cNvSpPr>
            <a:spLocks noGrp="1"/>
          </p:cNvSpPr>
          <p:nvPr>
            <p:ph type="ctrTitle"/>
          </p:nvPr>
        </p:nvSpPr>
        <p:spPr/>
        <p:txBody>
          <a:bodyPr/>
          <a:lstStyle/>
          <a:p>
            <a:r>
              <a:rPr lang="en-US" dirty="0" smtClean="0"/>
              <a:t>RECIPROCAL </a:t>
            </a:r>
            <a:r>
              <a:rPr lang="en-US" dirty="0"/>
              <a:t>INFLUENCE OF PERSIAN AND INDIAN WOMEN’S COSTUME</a:t>
            </a:r>
          </a:p>
        </p:txBody>
      </p:sp>
    </p:spTree>
    <p:extLst>
      <p:ext uri="{BB962C8B-B14F-4D97-AF65-F5344CB8AC3E}">
        <p14:creationId xmlns:p14="http://schemas.microsoft.com/office/powerpoint/2010/main" val="1248853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Traditional Arabic Costume</a:t>
            </a:r>
            <a:endParaRPr lang="en-US" dirty="0"/>
          </a:p>
        </p:txBody>
      </p:sp>
      <p:pic>
        <p:nvPicPr>
          <p:cNvPr id="7" name="Picture 6"/>
          <p:cNvPicPr>
            <a:picLocks noChangeAspect="1"/>
          </p:cNvPicPr>
          <p:nvPr/>
        </p:nvPicPr>
        <p:blipFill>
          <a:blip r:embed="rId2"/>
          <a:stretch>
            <a:fillRect/>
          </a:stretch>
        </p:blipFill>
        <p:spPr>
          <a:xfrm>
            <a:off x="2885881" y="1504063"/>
            <a:ext cx="2313853" cy="5067336"/>
          </a:xfrm>
          <a:prstGeom prst="rect">
            <a:avLst/>
          </a:prstGeom>
        </p:spPr>
      </p:pic>
      <p:pic>
        <p:nvPicPr>
          <p:cNvPr id="8" name="Picture 7"/>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4627" t="19104" r="14179"/>
          <a:stretch/>
        </p:blipFill>
        <p:spPr>
          <a:xfrm>
            <a:off x="6355661" y="1070145"/>
            <a:ext cx="2607710" cy="5170899"/>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val="0"/>
              </a:ext>
            </a:extLst>
          </a:blip>
          <a:srcRect l="20547" r="20548" b="9651"/>
          <a:stretch/>
        </p:blipFill>
        <p:spPr>
          <a:xfrm>
            <a:off x="191740" y="865428"/>
            <a:ext cx="2568345" cy="5252382"/>
          </a:xfrm>
          <a:prstGeom prst="rect">
            <a:avLst/>
          </a:prstGeom>
        </p:spPr>
      </p:pic>
      <p:sp>
        <p:nvSpPr>
          <p:cNvPr id="10" name="TextBox 9"/>
          <p:cNvSpPr txBox="1"/>
          <p:nvPr/>
        </p:nvSpPr>
        <p:spPr>
          <a:xfrm>
            <a:off x="908371" y="6379235"/>
            <a:ext cx="3134436" cy="261610"/>
          </a:xfrm>
          <a:prstGeom prst="rect">
            <a:avLst/>
          </a:prstGeom>
          <a:noFill/>
        </p:spPr>
        <p:txBody>
          <a:bodyPr wrap="square" rtlCol="0">
            <a:spAutoFit/>
          </a:bodyPr>
          <a:lstStyle/>
          <a:p>
            <a:r>
              <a:rPr lang="en-US" sz="1100" dirty="0" smtClean="0"/>
              <a:t>Source:  </a:t>
            </a:r>
            <a:r>
              <a:rPr lang="en-US" sz="1100" dirty="0" err="1" smtClean="0"/>
              <a:t>Safia</a:t>
            </a:r>
            <a:r>
              <a:rPr lang="en-US" sz="1100" dirty="0" smtClean="0"/>
              <a:t> </a:t>
            </a:r>
            <a:r>
              <a:rPr lang="en-US" sz="1100" dirty="0" err="1" smtClean="0"/>
              <a:t>Binzagr</a:t>
            </a:r>
            <a:r>
              <a:rPr lang="en-US" sz="1100" dirty="0" smtClean="0"/>
              <a:t> Museum- Jeddah, KSA </a:t>
            </a:r>
            <a:endParaRPr lang="en-US" sz="1100" dirty="0"/>
          </a:p>
        </p:txBody>
      </p:sp>
      <p:sp>
        <p:nvSpPr>
          <p:cNvPr id="11" name="TextBox 10"/>
          <p:cNvSpPr txBox="1"/>
          <p:nvPr/>
        </p:nvSpPr>
        <p:spPr>
          <a:xfrm>
            <a:off x="5828935" y="6309789"/>
            <a:ext cx="3134436" cy="261610"/>
          </a:xfrm>
          <a:prstGeom prst="rect">
            <a:avLst/>
          </a:prstGeom>
          <a:noFill/>
        </p:spPr>
        <p:txBody>
          <a:bodyPr wrap="square" rtlCol="0">
            <a:spAutoFit/>
          </a:bodyPr>
          <a:lstStyle/>
          <a:p>
            <a:r>
              <a:rPr lang="en-US" sz="1100" dirty="0" smtClean="0"/>
              <a:t>Source:  Center For Omani Dress, Muscat, Oman  </a:t>
            </a:r>
            <a:endParaRPr lang="en-US" sz="1100" dirty="0"/>
          </a:p>
        </p:txBody>
      </p:sp>
    </p:spTree>
    <p:extLst>
      <p:ext uri="{BB962C8B-B14F-4D97-AF65-F5344CB8AC3E}">
        <p14:creationId xmlns:p14="http://schemas.microsoft.com/office/powerpoint/2010/main" val="2213605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12" y="335507"/>
            <a:ext cx="3612822" cy="768824"/>
          </a:xfrm>
        </p:spPr>
        <p:txBody>
          <a:bodyPr/>
          <a:lstStyle/>
          <a:p>
            <a:r>
              <a:rPr lang="en-US" dirty="0" smtClean="0"/>
              <a:t>Present Status </a:t>
            </a:r>
            <a:endParaRPr lang="en-US" dirty="0"/>
          </a:p>
        </p:txBody>
      </p:sp>
      <p:sp>
        <p:nvSpPr>
          <p:cNvPr id="3" name="Content Placeholder 2"/>
          <p:cNvSpPr>
            <a:spLocks noGrp="1"/>
          </p:cNvSpPr>
          <p:nvPr>
            <p:ph type="body" sz="half" idx="2"/>
          </p:nvPr>
        </p:nvSpPr>
        <p:spPr>
          <a:xfrm>
            <a:off x="379984" y="1104332"/>
            <a:ext cx="3613792" cy="5596720"/>
          </a:xfrm>
        </p:spPr>
        <p:txBody>
          <a:bodyPr>
            <a:normAutofit lnSpcReduction="10000"/>
          </a:bodyPr>
          <a:lstStyle/>
          <a:p>
            <a:pPr marL="285750" indent="-285750" algn="l">
              <a:buFont typeface="Arial" panose="020B0604020202020204" pitchFamily="34" charset="0"/>
              <a:buChar char="•"/>
            </a:pPr>
            <a:r>
              <a:rPr lang="en-US" sz="2200" dirty="0">
                <a:cs typeface="Arial" panose="020B0604020202020204" pitchFamily="34" charset="0"/>
              </a:rPr>
              <a:t>Present young generation in the Middle East mostly wears western </a:t>
            </a:r>
            <a:r>
              <a:rPr lang="en-US" sz="2200" dirty="0" smtClean="0">
                <a:cs typeface="Arial" panose="020B0604020202020204" pitchFamily="34" charset="0"/>
              </a:rPr>
              <a:t>wear </a:t>
            </a:r>
            <a:r>
              <a:rPr lang="en-US" sz="2200" dirty="0">
                <a:cs typeface="Arial" panose="020B0604020202020204" pitchFamily="34" charset="0"/>
              </a:rPr>
              <a:t>under the </a:t>
            </a:r>
            <a:r>
              <a:rPr lang="en-US" sz="2200" b="1" i="1" dirty="0">
                <a:cs typeface="Arial" panose="020B0604020202020204" pitchFamily="34" charset="0"/>
              </a:rPr>
              <a:t>Abaya</a:t>
            </a:r>
            <a:r>
              <a:rPr lang="en-US" sz="2200" dirty="0">
                <a:cs typeface="Arial" panose="020B0604020202020204" pitchFamily="34" charset="0"/>
              </a:rPr>
              <a:t> and wears </a:t>
            </a:r>
            <a:r>
              <a:rPr lang="en-US" sz="2200" b="1" i="1" dirty="0" err="1">
                <a:cs typeface="Arial" panose="020B0604020202020204" pitchFamily="34" charset="0"/>
              </a:rPr>
              <a:t>Hijāb</a:t>
            </a:r>
            <a:r>
              <a:rPr lang="en-US" sz="2200" b="1" dirty="0">
                <a:cs typeface="Arial" panose="020B0604020202020204" pitchFamily="34" charset="0"/>
              </a:rPr>
              <a:t> </a:t>
            </a:r>
            <a:r>
              <a:rPr lang="en-US" sz="2200" dirty="0">
                <a:cs typeface="Arial" panose="020B0604020202020204" pitchFamily="34" charset="0"/>
              </a:rPr>
              <a:t>and the traditional clothes </a:t>
            </a:r>
            <a:r>
              <a:rPr lang="en-US" sz="2200" dirty="0" smtClean="0">
                <a:cs typeface="Arial" panose="020B0604020202020204" pitchFamily="34" charset="0"/>
              </a:rPr>
              <a:t>are </a:t>
            </a:r>
            <a:r>
              <a:rPr lang="en-US" sz="2200" dirty="0">
                <a:cs typeface="Arial" panose="020B0604020202020204" pitchFamily="34" charset="0"/>
              </a:rPr>
              <a:t>only for occasions like weddings and festivals. </a:t>
            </a:r>
            <a:endParaRPr lang="en-US" sz="2200" dirty="0" smtClean="0">
              <a:cs typeface="Arial" panose="020B0604020202020204" pitchFamily="34" charset="0"/>
            </a:endParaRPr>
          </a:p>
          <a:p>
            <a:pPr marL="285750" indent="-285750" algn="l">
              <a:buFont typeface="Arial" panose="020B0604020202020204" pitchFamily="34" charset="0"/>
              <a:buChar char="•"/>
            </a:pPr>
            <a:endParaRPr lang="en-US" sz="2200" dirty="0" smtClean="0">
              <a:cs typeface="Arial" panose="020B0604020202020204" pitchFamily="34" charset="0"/>
            </a:endParaRPr>
          </a:p>
          <a:p>
            <a:pPr marL="285750" indent="-285750" algn="l">
              <a:buFont typeface="Arial" panose="020B0604020202020204" pitchFamily="34" charset="0"/>
              <a:buChar char="•"/>
            </a:pPr>
            <a:r>
              <a:rPr lang="en-US" sz="2200" dirty="0" smtClean="0">
                <a:cs typeface="Arial" panose="020B0604020202020204" pitchFamily="34" charset="0"/>
              </a:rPr>
              <a:t>They </a:t>
            </a:r>
            <a:r>
              <a:rPr lang="en-US" sz="2200" dirty="0">
                <a:cs typeface="Arial" panose="020B0604020202020204" pitchFamily="34" charset="0"/>
              </a:rPr>
              <a:t>look </a:t>
            </a:r>
            <a:r>
              <a:rPr lang="en-US" sz="2200" dirty="0" smtClean="0">
                <a:cs typeface="Arial" panose="020B0604020202020204" pitchFamily="34" charset="0"/>
              </a:rPr>
              <a:t>forward to </a:t>
            </a:r>
            <a:r>
              <a:rPr lang="en-US" sz="2200" dirty="0">
                <a:cs typeface="Arial" panose="020B0604020202020204" pitchFamily="34" charset="0"/>
              </a:rPr>
              <a:t>the latest fashion of </a:t>
            </a:r>
            <a:r>
              <a:rPr lang="en-US" sz="2200" dirty="0" err="1">
                <a:cs typeface="Arial" panose="020B0604020202020204" pitchFamily="34" charset="0"/>
              </a:rPr>
              <a:t>salwar</a:t>
            </a:r>
            <a:r>
              <a:rPr lang="en-US" sz="2200" dirty="0">
                <a:cs typeface="Arial" panose="020B0604020202020204" pitchFamily="34" charset="0"/>
              </a:rPr>
              <a:t> </a:t>
            </a:r>
            <a:r>
              <a:rPr lang="en-US" sz="2200" dirty="0" err="1">
                <a:cs typeface="Arial" panose="020B0604020202020204" pitchFamily="34" charset="0"/>
              </a:rPr>
              <a:t>kameez</a:t>
            </a:r>
            <a:r>
              <a:rPr lang="en-US" sz="2200" dirty="0">
                <a:cs typeface="Arial" panose="020B0604020202020204" pitchFamily="34" charset="0"/>
              </a:rPr>
              <a:t>, now an important part of the </a:t>
            </a:r>
            <a:r>
              <a:rPr lang="en-US" sz="2200" dirty="0" smtClean="0">
                <a:cs typeface="Arial" panose="020B0604020202020204" pitchFamily="34" charset="0"/>
              </a:rPr>
              <a:t>women </a:t>
            </a:r>
            <a:r>
              <a:rPr lang="en-US" sz="2200" dirty="0">
                <a:cs typeface="Arial" panose="020B0604020202020204" pitchFamily="34" charset="0"/>
              </a:rPr>
              <a:t>clothing in the Indian subcontinent, in the Bollywood movies and </a:t>
            </a:r>
            <a:r>
              <a:rPr lang="en-US" sz="2200" dirty="0" smtClean="0">
                <a:cs typeface="Arial" panose="020B0604020202020204" pitchFamily="34" charset="0"/>
              </a:rPr>
              <a:t>fashion </a:t>
            </a:r>
            <a:r>
              <a:rPr lang="en-US" sz="2200" dirty="0">
                <a:cs typeface="Arial" panose="020B0604020202020204" pitchFamily="34" charset="0"/>
              </a:rPr>
              <a:t>shows. </a:t>
            </a:r>
          </a:p>
          <a:p>
            <a:endParaRPr lang="en-US" sz="2000" dirty="0"/>
          </a:p>
        </p:txBody>
      </p:sp>
      <p:pic>
        <p:nvPicPr>
          <p:cNvPr id="5" name="Picture 4"/>
          <p:cNvPicPr>
            <a:picLocks noChangeAspect="1"/>
          </p:cNvPicPr>
          <p:nvPr/>
        </p:nvPicPr>
        <p:blipFill>
          <a:blip r:embed="rId2"/>
          <a:stretch>
            <a:fillRect/>
          </a:stretch>
        </p:blipFill>
        <p:spPr>
          <a:xfrm>
            <a:off x="5108685" y="171733"/>
            <a:ext cx="3134561" cy="6258778"/>
          </a:xfrm>
          <a:prstGeom prst="rect">
            <a:avLst/>
          </a:prstGeom>
        </p:spPr>
      </p:pic>
      <p:sp>
        <p:nvSpPr>
          <p:cNvPr id="6" name="Rectangle 5"/>
          <p:cNvSpPr/>
          <p:nvPr/>
        </p:nvSpPr>
        <p:spPr>
          <a:xfrm rot="16200000">
            <a:off x="6706398" y="3654019"/>
            <a:ext cx="3747446" cy="600164"/>
          </a:xfrm>
          <a:prstGeom prst="rect">
            <a:avLst/>
          </a:prstGeom>
        </p:spPr>
        <p:txBody>
          <a:bodyPr wrap="square">
            <a:spAutoFit/>
          </a:bodyPr>
          <a:lstStyle/>
          <a:p>
            <a:r>
              <a:rPr lang="en-US" sz="1100" dirty="0" smtClean="0"/>
              <a:t>Source: https</a:t>
            </a:r>
            <a:r>
              <a:rPr lang="en-US" sz="1100" dirty="0"/>
              <a:t>://www.hialbarshadubai.com/blog/dubai/traditional-wear-in-the-uae/</a:t>
            </a:r>
          </a:p>
        </p:txBody>
      </p:sp>
    </p:spTree>
    <p:extLst>
      <p:ext uri="{BB962C8B-B14F-4D97-AF65-F5344CB8AC3E}">
        <p14:creationId xmlns:p14="http://schemas.microsoft.com/office/powerpoint/2010/main" val="1833433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Origin of </a:t>
            </a:r>
            <a:r>
              <a:rPr lang="en-US" dirty="0" err="1" smtClean="0"/>
              <a:t>Salwar</a:t>
            </a:r>
            <a:r>
              <a:rPr lang="en-US" dirty="0" smtClean="0"/>
              <a:t> </a:t>
            </a:r>
            <a:r>
              <a:rPr lang="en-US" dirty="0" err="1" smtClean="0"/>
              <a:t>Kameez</a:t>
            </a:r>
            <a:endParaRPr lang="en-US" dirty="0"/>
          </a:p>
        </p:txBody>
      </p:sp>
      <p:pic>
        <p:nvPicPr>
          <p:cNvPr id="6" name="Picture 5"/>
          <p:cNvPicPr>
            <a:picLocks noChangeAspect="1"/>
          </p:cNvPicPr>
          <p:nvPr/>
        </p:nvPicPr>
        <p:blipFill rotWithShape="1">
          <a:blip r:embed="rId2"/>
          <a:srcRect l="17628" t="20432" r="5283"/>
          <a:stretch/>
        </p:blipFill>
        <p:spPr>
          <a:xfrm>
            <a:off x="995018" y="1634399"/>
            <a:ext cx="7165074" cy="4477180"/>
          </a:xfrm>
          <a:prstGeom prst="rect">
            <a:avLst/>
          </a:prstGeom>
        </p:spPr>
      </p:pic>
    </p:spTree>
    <p:extLst>
      <p:ext uri="{BB962C8B-B14F-4D97-AF65-F5344CB8AC3E}">
        <p14:creationId xmlns:p14="http://schemas.microsoft.com/office/powerpoint/2010/main" val="824411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Reciprocal Influence</a:t>
            </a:r>
            <a:endParaRPr lang="en-US" dirty="0"/>
          </a:p>
        </p:txBody>
      </p:sp>
      <p:pic>
        <p:nvPicPr>
          <p:cNvPr id="7" name="Picture 6"/>
          <p:cNvPicPr>
            <a:picLocks noChangeAspect="1"/>
          </p:cNvPicPr>
          <p:nvPr/>
        </p:nvPicPr>
        <p:blipFill>
          <a:blip r:embed="rId2"/>
          <a:stretch>
            <a:fillRect/>
          </a:stretch>
        </p:blipFill>
        <p:spPr>
          <a:xfrm>
            <a:off x="642037" y="1694193"/>
            <a:ext cx="8082516" cy="4172439"/>
          </a:xfrm>
          <a:prstGeom prst="rect">
            <a:avLst/>
          </a:prstGeom>
        </p:spPr>
      </p:pic>
    </p:spTree>
    <p:extLst>
      <p:ext uri="{BB962C8B-B14F-4D97-AF65-F5344CB8AC3E}">
        <p14:creationId xmlns:p14="http://schemas.microsoft.com/office/powerpoint/2010/main" val="1253096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7" name="Content Placeholder 6"/>
          <p:cNvSpPr>
            <a:spLocks noGrp="1"/>
          </p:cNvSpPr>
          <p:nvPr>
            <p:ph idx="1"/>
          </p:nvPr>
        </p:nvSpPr>
        <p:spPr>
          <a:xfrm>
            <a:off x="395785" y="1452283"/>
            <a:ext cx="8557145" cy="5405718"/>
          </a:xfrm>
        </p:spPr>
        <p:txBody>
          <a:bodyPr>
            <a:normAutofit/>
          </a:bodyPr>
          <a:lstStyle/>
          <a:p>
            <a:r>
              <a:rPr lang="en-US" dirty="0"/>
              <a:t>The cultural identity of any region can be depicted by Fashion and the garments worn by the natives of that region. There has been a considerable change in the cultural identity of both the Indian Subcontinent and the Middle Eastern countries popularly known as the Arab countries. </a:t>
            </a:r>
            <a:endParaRPr lang="en-US" dirty="0" smtClean="0"/>
          </a:p>
          <a:p>
            <a:r>
              <a:rPr lang="en-US" dirty="0"/>
              <a:t>The study leaves a scope for the future upcoming designers of the Middle East to take pride in their traditional garments and try to revive them in more contemporary and fashionable way as daily or casual wear among the young generation.</a:t>
            </a:r>
          </a:p>
        </p:txBody>
      </p:sp>
    </p:spTree>
    <p:extLst>
      <p:ext uri="{BB962C8B-B14F-4D97-AF65-F5344CB8AC3E}">
        <p14:creationId xmlns:p14="http://schemas.microsoft.com/office/powerpoint/2010/main" val="855261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Designers Views</a:t>
            </a:r>
            <a:endParaRPr lang="en-US" dirty="0"/>
          </a:p>
        </p:txBody>
      </p:sp>
      <p:sp>
        <p:nvSpPr>
          <p:cNvPr id="3" name="Text Placeholder 2"/>
          <p:cNvSpPr>
            <a:spLocks noGrp="1"/>
          </p:cNvSpPr>
          <p:nvPr>
            <p:ph type="body" idx="1"/>
          </p:nvPr>
        </p:nvSpPr>
        <p:spPr>
          <a:xfrm>
            <a:off x="777240" y="1273610"/>
            <a:ext cx="3566160" cy="639762"/>
          </a:xfrm>
        </p:spPr>
        <p:txBody>
          <a:bodyPr/>
          <a:lstStyle/>
          <a:p>
            <a:r>
              <a:rPr lang="en-US" dirty="0" smtClean="0">
                <a:solidFill>
                  <a:schemeClr val="bg2">
                    <a:lumMod val="75000"/>
                  </a:schemeClr>
                </a:solidFill>
              </a:rPr>
              <a:t>Indian Subcontinent</a:t>
            </a:r>
            <a:endParaRPr lang="en-US" dirty="0">
              <a:solidFill>
                <a:schemeClr val="bg2">
                  <a:lumMod val="75000"/>
                </a:schemeClr>
              </a:solidFill>
            </a:endParaRPr>
          </a:p>
        </p:txBody>
      </p:sp>
      <p:sp>
        <p:nvSpPr>
          <p:cNvPr id="5" name="Text Placeholder 4"/>
          <p:cNvSpPr>
            <a:spLocks noGrp="1"/>
          </p:cNvSpPr>
          <p:nvPr>
            <p:ph type="body" sz="quarter" idx="3"/>
          </p:nvPr>
        </p:nvSpPr>
        <p:spPr>
          <a:xfrm>
            <a:off x="5120889" y="1273610"/>
            <a:ext cx="3566160" cy="639762"/>
          </a:xfrm>
        </p:spPr>
        <p:txBody>
          <a:bodyPr/>
          <a:lstStyle/>
          <a:p>
            <a:r>
              <a:rPr lang="en-US" dirty="0" smtClean="0">
                <a:solidFill>
                  <a:schemeClr val="bg2">
                    <a:lumMod val="75000"/>
                  </a:schemeClr>
                </a:solidFill>
              </a:rPr>
              <a:t>Middle East</a:t>
            </a:r>
            <a:endParaRPr lang="en-US" dirty="0">
              <a:solidFill>
                <a:schemeClr val="bg2">
                  <a:lumMod val="75000"/>
                </a:schemeClr>
              </a:solidFill>
            </a:endParaRPr>
          </a:p>
        </p:txBody>
      </p:sp>
      <p:pic>
        <p:nvPicPr>
          <p:cNvPr id="7" name="Picture 6"/>
          <p:cNvPicPr>
            <a:picLocks noChangeAspect="1"/>
          </p:cNvPicPr>
          <p:nvPr/>
        </p:nvPicPr>
        <p:blipFill>
          <a:blip r:embed="rId2"/>
          <a:stretch>
            <a:fillRect/>
          </a:stretch>
        </p:blipFill>
        <p:spPr>
          <a:xfrm>
            <a:off x="5351036" y="2005268"/>
            <a:ext cx="3105866" cy="4658799"/>
          </a:xfrm>
          <a:prstGeom prst="rect">
            <a:avLst/>
          </a:prstGeom>
        </p:spPr>
      </p:pic>
      <p:sp>
        <p:nvSpPr>
          <p:cNvPr id="8" name="Rectangle 7"/>
          <p:cNvSpPr/>
          <p:nvPr/>
        </p:nvSpPr>
        <p:spPr>
          <a:xfrm rot="16200000">
            <a:off x="6401049" y="4003612"/>
            <a:ext cx="4572000" cy="415498"/>
          </a:xfrm>
          <a:prstGeom prst="rect">
            <a:avLst/>
          </a:prstGeom>
        </p:spPr>
        <p:txBody>
          <a:bodyPr>
            <a:spAutoFit/>
          </a:bodyPr>
          <a:lstStyle/>
          <a:p>
            <a:r>
              <a:rPr lang="en-US" sz="1050" dirty="0" smtClean="0"/>
              <a:t>Source: http</a:t>
            </a:r>
            <a:r>
              <a:rPr lang="en-US" sz="1050" dirty="0"/>
              <a:t>://www.vogue.co.uk/news/2016/01/05/dolce-and-gabbana-hijab-and-abaya-collection/gallery/1535797</a:t>
            </a:r>
          </a:p>
        </p:txBody>
      </p:sp>
      <p:pic>
        <p:nvPicPr>
          <p:cNvPr id="9" name="Picture 8"/>
          <p:cNvPicPr>
            <a:picLocks noChangeAspect="1"/>
          </p:cNvPicPr>
          <p:nvPr/>
        </p:nvPicPr>
        <p:blipFill>
          <a:blip r:embed="rId3"/>
          <a:stretch>
            <a:fillRect/>
          </a:stretch>
        </p:blipFill>
        <p:spPr>
          <a:xfrm>
            <a:off x="947512" y="1929728"/>
            <a:ext cx="3187760" cy="4781641"/>
          </a:xfrm>
          <a:prstGeom prst="rect">
            <a:avLst/>
          </a:prstGeom>
        </p:spPr>
      </p:pic>
      <p:sp>
        <p:nvSpPr>
          <p:cNvPr id="10" name="Rectangle 9"/>
          <p:cNvSpPr/>
          <p:nvPr/>
        </p:nvSpPr>
        <p:spPr>
          <a:xfrm rot="16200000">
            <a:off x="2125959" y="4156064"/>
            <a:ext cx="4572000" cy="538609"/>
          </a:xfrm>
          <a:prstGeom prst="rect">
            <a:avLst/>
          </a:prstGeom>
        </p:spPr>
        <p:txBody>
          <a:bodyPr>
            <a:spAutoFit/>
          </a:bodyPr>
          <a:lstStyle/>
          <a:p>
            <a:r>
              <a:rPr lang="en-US" sz="1100" dirty="0" smtClean="0"/>
              <a:t>Source: http</a:t>
            </a:r>
            <a:r>
              <a:rPr lang="en-US" sz="1100" dirty="0"/>
              <a:t>://www.weddinginspirasi.com/2012/01/06/chanel-pre-fall-2012-collection-paris-bombay</a:t>
            </a:r>
            <a:r>
              <a:rPr lang="en-US" dirty="0"/>
              <a:t>/</a:t>
            </a:r>
          </a:p>
        </p:txBody>
      </p:sp>
    </p:spTree>
    <p:extLst>
      <p:ext uri="{BB962C8B-B14F-4D97-AF65-F5344CB8AC3E}">
        <p14:creationId xmlns:p14="http://schemas.microsoft.com/office/powerpoint/2010/main" val="589743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1"/>
          </a:xfrm>
          <a:prstGeom prst="rect">
            <a:avLst/>
          </a:prstGeom>
        </p:spPr>
      </p:pic>
      <p:sp>
        <p:nvSpPr>
          <p:cNvPr id="4" name="TextBox 3"/>
          <p:cNvSpPr txBox="1"/>
          <p:nvPr/>
        </p:nvSpPr>
        <p:spPr>
          <a:xfrm>
            <a:off x="2729553" y="4763068"/>
            <a:ext cx="4722126" cy="1569660"/>
          </a:xfrm>
          <a:prstGeom prst="rect">
            <a:avLst/>
          </a:prstGeom>
          <a:noFill/>
        </p:spPr>
        <p:txBody>
          <a:bodyPr wrap="square" rtlCol="0">
            <a:spAutoFit/>
          </a:bodyPr>
          <a:lstStyle/>
          <a:p>
            <a:r>
              <a:rPr lang="en-US" sz="9600" dirty="0" smtClean="0">
                <a:solidFill>
                  <a:schemeClr val="accent2">
                    <a:lumMod val="75000"/>
                  </a:schemeClr>
                </a:solidFill>
                <a:latin typeface="+mj-lt"/>
              </a:rPr>
              <a:t>Thank You.</a:t>
            </a:r>
            <a:endParaRPr lang="en-US" sz="9600" dirty="0">
              <a:solidFill>
                <a:schemeClr val="accent2">
                  <a:lumMod val="75000"/>
                </a:schemeClr>
              </a:solidFill>
              <a:latin typeface="+mj-lt"/>
            </a:endParaRPr>
          </a:p>
        </p:txBody>
      </p:sp>
    </p:spTree>
    <p:extLst>
      <p:ext uri="{BB962C8B-B14F-4D97-AF65-F5344CB8AC3E}">
        <p14:creationId xmlns:p14="http://schemas.microsoft.com/office/powerpoint/2010/main" val="295245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792161" y="2265529"/>
            <a:ext cx="7570787" cy="2074459"/>
          </a:xfrm>
        </p:spPr>
        <p:txBody>
          <a:bodyPr>
            <a:normAutofit/>
          </a:bodyPr>
          <a:lstStyle/>
          <a:p>
            <a:pPr marL="0" indent="0" algn="just">
              <a:buNone/>
            </a:pPr>
            <a:r>
              <a:rPr lang="en-US" dirty="0" smtClean="0"/>
              <a:t>The present study </a:t>
            </a:r>
            <a:r>
              <a:rPr lang="en-US" dirty="0"/>
              <a:t>contributes ‭ ‬to documentation‭ ‬ of‭ ‬ the traditional Persian‭ ‬ costumes‭ ‬ with‭ ‬ emphasis on </a:t>
            </a:r>
            <a:r>
              <a:rPr lang="en-US" dirty="0" smtClean="0"/>
              <a:t>its influence </a:t>
            </a:r>
            <a:r>
              <a:rPr lang="en-US" dirty="0"/>
              <a:t>on the Indian </a:t>
            </a:r>
            <a:r>
              <a:rPr lang="en-US" dirty="0" smtClean="0"/>
              <a:t>costume ( </a:t>
            </a:r>
            <a:r>
              <a:rPr lang="en-US" dirty="0" err="1" smtClean="0"/>
              <a:t>Salwar</a:t>
            </a:r>
            <a:r>
              <a:rPr lang="en-US" dirty="0" smtClean="0"/>
              <a:t> </a:t>
            </a:r>
            <a:r>
              <a:rPr lang="en-US" dirty="0" err="1" smtClean="0"/>
              <a:t>Kameez</a:t>
            </a:r>
            <a:r>
              <a:rPr lang="en-US" dirty="0" smtClean="0"/>
              <a:t>) </a:t>
            </a:r>
            <a:r>
              <a:rPr lang="en-US" dirty="0"/>
              <a:t>and vice versa. </a:t>
            </a:r>
          </a:p>
        </p:txBody>
      </p:sp>
    </p:spTree>
    <p:extLst>
      <p:ext uri="{BB962C8B-B14F-4D97-AF65-F5344CB8AC3E}">
        <p14:creationId xmlns:p14="http://schemas.microsoft.com/office/powerpoint/2010/main" val="3536344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objectives of the study are to: </a:t>
            </a:r>
          </a:p>
          <a:p>
            <a:r>
              <a:rPr lang="en-US" dirty="0" smtClean="0"/>
              <a:t>Make </a:t>
            </a:r>
            <a:r>
              <a:rPr lang="en-US" dirty="0"/>
              <a:t>an in-depth study of the ancient Indian women’s costume.  ‬</a:t>
            </a:r>
          </a:p>
          <a:p>
            <a:r>
              <a:rPr lang="en-US" dirty="0"/>
              <a:t>U</a:t>
            </a:r>
            <a:r>
              <a:rPr lang="en-US" dirty="0" smtClean="0"/>
              <a:t>nderstand </a:t>
            </a:r>
            <a:r>
              <a:rPr lang="en-US" dirty="0"/>
              <a:t>the Persian women’s costume during the medieval period.‬</a:t>
            </a:r>
          </a:p>
          <a:p>
            <a:r>
              <a:rPr lang="en-US" dirty="0" smtClean="0"/>
              <a:t>Analyze </a:t>
            </a:r>
            <a:r>
              <a:rPr lang="en-US" dirty="0"/>
              <a:t>the reciprocal influence of Persian and Indian women’s costume.‬</a:t>
            </a:r>
          </a:p>
          <a:p>
            <a:endParaRPr lang="en-US" dirty="0"/>
          </a:p>
        </p:txBody>
      </p:sp>
    </p:spTree>
    <p:extLst>
      <p:ext uri="{BB962C8B-B14F-4D97-AF65-F5344CB8AC3E}">
        <p14:creationId xmlns:p14="http://schemas.microsoft.com/office/powerpoint/2010/main" val="4063132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1077" y="496570"/>
            <a:ext cx="7821846" cy="5864860"/>
          </a:xfrm>
          <a:prstGeom prst="rect">
            <a:avLst/>
          </a:prstGeom>
        </p:spPr>
      </p:pic>
      <p:sp>
        <p:nvSpPr>
          <p:cNvPr id="4" name="Rectangle 3"/>
          <p:cNvSpPr/>
          <p:nvPr/>
        </p:nvSpPr>
        <p:spPr>
          <a:xfrm>
            <a:off x="2286000" y="6326257"/>
            <a:ext cx="4572000" cy="430887"/>
          </a:xfrm>
          <a:prstGeom prst="rect">
            <a:avLst/>
          </a:prstGeom>
        </p:spPr>
        <p:txBody>
          <a:bodyPr>
            <a:spAutoFit/>
          </a:bodyPr>
          <a:lstStyle/>
          <a:p>
            <a:r>
              <a:rPr lang="en-US" sz="1100" dirty="0" smtClean="0"/>
              <a:t>Source: http</a:t>
            </a:r>
            <a:r>
              <a:rPr lang="en-US" sz="1100" dirty="0"/>
              <a:t>://distant-relatives-blog.tumblr.com/post/71053744162/four-river-valley-civilizations-nile</a:t>
            </a:r>
          </a:p>
        </p:txBody>
      </p:sp>
    </p:spTree>
    <p:extLst>
      <p:ext uri="{BB962C8B-B14F-4D97-AF65-F5344CB8AC3E}">
        <p14:creationId xmlns:p14="http://schemas.microsoft.com/office/powerpoint/2010/main" val="3338032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Costumes during the Ancient Times</a:t>
            </a:r>
          </a:p>
        </p:txBody>
      </p:sp>
      <p:sp>
        <p:nvSpPr>
          <p:cNvPr id="4" name="Text Placeholder 3"/>
          <p:cNvSpPr>
            <a:spLocks noGrp="1"/>
          </p:cNvSpPr>
          <p:nvPr>
            <p:ph type="body" idx="1"/>
          </p:nvPr>
        </p:nvSpPr>
        <p:spPr>
          <a:xfrm>
            <a:off x="448498" y="1805651"/>
            <a:ext cx="3566160" cy="713431"/>
          </a:xfrm>
        </p:spPr>
        <p:txBody>
          <a:bodyPr/>
          <a:lstStyle/>
          <a:p>
            <a:r>
              <a:rPr lang="en-US" dirty="0"/>
              <a:t>‭</a:t>
            </a:r>
            <a:r>
              <a:rPr lang="en-US" dirty="0">
                <a:solidFill>
                  <a:schemeClr val="bg2">
                    <a:lumMod val="75000"/>
                  </a:schemeClr>
                </a:solidFill>
              </a:rPr>
              <a:t>Mesopotamia‬ </a:t>
            </a:r>
            <a:endParaRPr lang="en-US" dirty="0" smtClean="0">
              <a:solidFill>
                <a:schemeClr val="bg2">
                  <a:lumMod val="75000"/>
                </a:schemeClr>
              </a:solidFill>
            </a:endParaRPr>
          </a:p>
          <a:p>
            <a:r>
              <a:rPr lang="en-US" sz="2000" dirty="0" smtClean="0">
                <a:solidFill>
                  <a:schemeClr val="bg2">
                    <a:lumMod val="75000"/>
                  </a:schemeClr>
                </a:solidFill>
              </a:rPr>
              <a:t>Costume of the Sumerians </a:t>
            </a:r>
            <a:endParaRPr lang="en-US" sz="2000" dirty="0">
              <a:solidFill>
                <a:schemeClr val="bg2">
                  <a:lumMod val="75000"/>
                </a:schemeClr>
              </a:solidFill>
            </a:endParaRPr>
          </a:p>
        </p:txBody>
      </p:sp>
      <p:sp>
        <p:nvSpPr>
          <p:cNvPr id="6" name="Text Placeholder 5"/>
          <p:cNvSpPr>
            <a:spLocks noGrp="1"/>
          </p:cNvSpPr>
          <p:nvPr>
            <p:ph type="body" sz="quarter" idx="3"/>
          </p:nvPr>
        </p:nvSpPr>
        <p:spPr>
          <a:xfrm>
            <a:off x="4577555" y="1551830"/>
            <a:ext cx="4112940" cy="867703"/>
          </a:xfrm>
        </p:spPr>
        <p:txBody>
          <a:bodyPr/>
          <a:lstStyle/>
          <a:p>
            <a:r>
              <a:rPr lang="en-US" dirty="0"/>
              <a:t>‭</a:t>
            </a:r>
            <a:r>
              <a:rPr lang="en-US" dirty="0">
                <a:solidFill>
                  <a:schemeClr val="bg2">
                    <a:lumMod val="75000"/>
                  </a:schemeClr>
                </a:solidFill>
              </a:rPr>
              <a:t>Indus Valley‭</a:t>
            </a:r>
            <a:r>
              <a:rPr lang="en-US" dirty="0" smtClean="0">
                <a:solidFill>
                  <a:schemeClr val="bg2">
                    <a:lumMod val="75000"/>
                  </a:schemeClr>
                </a:solidFill>
              </a:rPr>
              <a:t> ‬‬</a:t>
            </a:r>
          </a:p>
          <a:p>
            <a:pPr algn="l"/>
            <a:r>
              <a:rPr lang="en-US" sz="2000" dirty="0" smtClean="0">
                <a:solidFill>
                  <a:schemeClr val="bg2">
                    <a:lumMod val="75000"/>
                  </a:schemeClr>
                </a:solidFill>
              </a:rPr>
              <a:t>Mother Goddess of Mohenjo-Daro ‬‬</a:t>
            </a:r>
            <a:endParaRPr lang="en-US" dirty="0">
              <a:solidFill>
                <a:schemeClr val="bg2">
                  <a:lumMod val="75000"/>
                </a:schemeClr>
              </a:solidFill>
            </a:endParaRPr>
          </a:p>
        </p:txBody>
      </p:sp>
      <p:pic>
        <p:nvPicPr>
          <p:cNvPr id="10" name="Picture 9" descr="Figure 1.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2162" y="2590799"/>
            <a:ext cx="2878832" cy="3952295"/>
          </a:xfrm>
          <a:prstGeom prst="rect">
            <a:avLst/>
          </a:prstGeom>
        </p:spPr>
      </p:pic>
      <p:pic>
        <p:nvPicPr>
          <p:cNvPr id="3" name="Picture 2"/>
          <p:cNvPicPr>
            <a:picLocks noChangeAspect="1"/>
          </p:cNvPicPr>
          <p:nvPr/>
        </p:nvPicPr>
        <p:blipFill>
          <a:blip r:embed="rId3"/>
          <a:stretch>
            <a:fillRect/>
          </a:stretch>
        </p:blipFill>
        <p:spPr>
          <a:xfrm>
            <a:off x="5127247" y="2519082"/>
            <a:ext cx="2901948" cy="4346825"/>
          </a:xfrm>
          <a:prstGeom prst="rect">
            <a:avLst/>
          </a:prstGeom>
        </p:spPr>
      </p:pic>
      <p:sp>
        <p:nvSpPr>
          <p:cNvPr id="5" name="Rectangle 4"/>
          <p:cNvSpPr/>
          <p:nvPr/>
        </p:nvSpPr>
        <p:spPr>
          <a:xfrm rot="16200000">
            <a:off x="6055898" y="3941666"/>
            <a:ext cx="4941648" cy="470257"/>
          </a:xfrm>
          <a:prstGeom prst="rect">
            <a:avLst/>
          </a:prstGeom>
        </p:spPr>
        <p:txBody>
          <a:bodyPr wrap="square">
            <a:spAutoFit/>
          </a:bodyPr>
          <a:lstStyle/>
          <a:p>
            <a:pPr>
              <a:lnSpc>
                <a:spcPct val="115000"/>
              </a:lnSpc>
              <a:spcAft>
                <a:spcPts val="800"/>
              </a:spcAft>
            </a:pPr>
            <a:r>
              <a:rPr lang="en-US" sz="1100" dirty="0" err="1" smtClean="0">
                <a:latin typeface="Candara" panose="020E0502030303020204" pitchFamily="34" charset="0"/>
                <a:ea typeface="Times New Roman" panose="02020603050405020304" pitchFamily="18" charset="0"/>
                <a:cs typeface="Arial" panose="020B0604020202020204" pitchFamily="34" charset="0"/>
              </a:rPr>
              <a:t>Source:http</a:t>
            </a:r>
            <a:r>
              <a:rPr lang="en-US" sz="1100" dirty="0">
                <a:latin typeface="Candara" panose="020E0502030303020204" pitchFamily="34" charset="0"/>
                <a:ea typeface="Times New Roman" panose="02020603050405020304" pitchFamily="18" charset="0"/>
                <a:cs typeface="Arial" panose="020B0604020202020204" pitchFamily="34" charset="0"/>
              </a:rPr>
              <a:t>://www.nationalmuseumindia.gov.in/prodCollections.asp?pid=34&amp;id=1&amp;lk=dp1</a:t>
            </a:r>
            <a:endParaRPr lang="en-US" sz="1100" dirty="0">
              <a:effectLst/>
              <a:latin typeface="Candara" panose="020E0502030303020204" pitchFamily="34" charset="0"/>
              <a:ea typeface="Calibri" panose="020F0502020204030204" pitchFamily="34" charset="0"/>
              <a:cs typeface="Arial" panose="020B0604020202020204" pitchFamily="34" charset="0"/>
            </a:endParaRPr>
          </a:p>
        </p:txBody>
      </p:sp>
      <p:sp>
        <p:nvSpPr>
          <p:cNvPr id="8" name="Rectangle 7"/>
          <p:cNvSpPr/>
          <p:nvPr/>
        </p:nvSpPr>
        <p:spPr>
          <a:xfrm rot="16200000">
            <a:off x="1667506" y="4523151"/>
            <a:ext cx="4382694" cy="287004"/>
          </a:xfrm>
          <a:prstGeom prst="rect">
            <a:avLst/>
          </a:prstGeom>
        </p:spPr>
        <p:txBody>
          <a:bodyPr wrap="square">
            <a:spAutoFit/>
          </a:bodyPr>
          <a:lstStyle/>
          <a:p>
            <a:pPr algn="ctr">
              <a:lnSpc>
                <a:spcPct val="115000"/>
              </a:lnSpc>
              <a:spcAft>
                <a:spcPts val="800"/>
              </a:spcAft>
            </a:pPr>
            <a:r>
              <a:rPr lang="en-US" sz="1100" dirty="0">
                <a:ea typeface="Times New Roman" panose="02020603050405020304" pitchFamily="18" charset="0"/>
                <a:cs typeface="Arial" panose="020B0604020202020204" pitchFamily="34" charset="0"/>
              </a:rPr>
              <a:t>Source: http://womenfromthebook.com/category/sumerians/</a:t>
            </a:r>
            <a:endParaRPr lang="en-US" sz="11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7736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27115" y="227941"/>
            <a:ext cx="3566160" cy="639762"/>
          </a:xfrm>
        </p:spPr>
        <p:txBody>
          <a:bodyPr/>
          <a:lstStyle/>
          <a:p>
            <a:r>
              <a:rPr lang="en-US" dirty="0" smtClean="0">
                <a:solidFill>
                  <a:schemeClr val="bg2">
                    <a:lumMod val="75000"/>
                  </a:schemeClr>
                </a:solidFill>
              </a:rPr>
              <a:t>Persian Costume </a:t>
            </a:r>
            <a:endParaRPr lang="en-US" dirty="0">
              <a:solidFill>
                <a:schemeClr val="bg2">
                  <a:lumMod val="75000"/>
                </a:schemeClr>
              </a:solidFill>
            </a:endParaRPr>
          </a:p>
        </p:txBody>
      </p:sp>
      <p:sp>
        <p:nvSpPr>
          <p:cNvPr id="15" name="Text Placeholder 14"/>
          <p:cNvSpPr>
            <a:spLocks noGrp="1"/>
          </p:cNvSpPr>
          <p:nvPr>
            <p:ph type="body" sz="quarter" idx="3"/>
          </p:nvPr>
        </p:nvSpPr>
        <p:spPr>
          <a:xfrm>
            <a:off x="4828211" y="227941"/>
            <a:ext cx="3566160" cy="900981"/>
          </a:xfrm>
        </p:spPr>
        <p:txBody>
          <a:bodyPr/>
          <a:lstStyle/>
          <a:p>
            <a:r>
              <a:rPr lang="en-US" dirty="0" smtClean="0">
                <a:solidFill>
                  <a:schemeClr val="bg2">
                    <a:lumMod val="75000"/>
                  </a:schemeClr>
                </a:solidFill>
              </a:rPr>
              <a:t>Vedic &amp; Post Vedic Period </a:t>
            </a:r>
            <a:endParaRPr lang="en-US" dirty="0">
              <a:solidFill>
                <a:schemeClr val="bg2">
                  <a:lumMod val="75000"/>
                </a:schemeClr>
              </a:solidFill>
            </a:endParaRPr>
          </a:p>
        </p:txBody>
      </p:sp>
      <p:pic>
        <p:nvPicPr>
          <p:cNvPr id="17" name="Content Placeholder 16"/>
          <p:cNvPicPr>
            <a:picLocks noGrp="1" noChangeAspect="1"/>
          </p:cNvPicPr>
          <p:nvPr>
            <p:ph sz="quarter" idx="4"/>
          </p:nvPr>
        </p:nvPicPr>
        <p:blipFill>
          <a:blip r:embed="rId2"/>
          <a:stretch>
            <a:fillRect/>
          </a:stretch>
        </p:blipFill>
        <p:spPr>
          <a:xfrm>
            <a:off x="5790281" y="1514909"/>
            <a:ext cx="2261898" cy="5197957"/>
          </a:xfrm>
          <a:prstGeom prst="rect">
            <a:avLst/>
          </a:prstGeom>
        </p:spPr>
      </p:pic>
      <p:pic>
        <p:nvPicPr>
          <p:cNvPr id="5" name="Picture 4"/>
          <p:cNvPicPr>
            <a:picLocks noChangeAspect="1"/>
          </p:cNvPicPr>
          <p:nvPr/>
        </p:nvPicPr>
        <p:blipFill>
          <a:blip r:embed="rId3"/>
          <a:stretch>
            <a:fillRect/>
          </a:stretch>
        </p:blipFill>
        <p:spPr>
          <a:xfrm>
            <a:off x="411917" y="1514909"/>
            <a:ext cx="4374852" cy="4344750"/>
          </a:xfrm>
          <a:prstGeom prst="rect">
            <a:avLst/>
          </a:prstGeom>
        </p:spPr>
      </p:pic>
      <p:sp>
        <p:nvSpPr>
          <p:cNvPr id="18" name="Rectangle 17"/>
          <p:cNvSpPr/>
          <p:nvPr/>
        </p:nvSpPr>
        <p:spPr>
          <a:xfrm rot="16200000">
            <a:off x="6367680" y="4323898"/>
            <a:ext cx="3814549" cy="261610"/>
          </a:xfrm>
          <a:prstGeom prst="rect">
            <a:avLst/>
          </a:prstGeom>
        </p:spPr>
        <p:txBody>
          <a:bodyPr wrap="square">
            <a:spAutoFit/>
          </a:bodyPr>
          <a:lstStyle/>
          <a:p>
            <a:pPr lvl="0"/>
            <a:r>
              <a:rPr lang="en-US" sz="1100" dirty="0" smtClean="0">
                <a:latin typeface="Candara" panose="020E0502030303020204" pitchFamily="34" charset="0"/>
                <a:cs typeface="Arial" panose="020B0604020202020204" pitchFamily="34" charset="0"/>
              </a:rPr>
              <a:t>Source: Alkazi</a:t>
            </a:r>
            <a:r>
              <a:rPr lang="en-US" sz="1100" dirty="0">
                <a:latin typeface="Candara" panose="020E0502030303020204" pitchFamily="34" charset="0"/>
                <a:cs typeface="Arial" panose="020B0604020202020204" pitchFamily="34" charset="0"/>
              </a:rPr>
              <a:t>, R. </a:t>
            </a:r>
            <a:r>
              <a:rPr lang="en-US" sz="1100" i="1" dirty="0">
                <a:latin typeface="Candara" panose="020E0502030303020204" pitchFamily="34" charset="0"/>
                <a:cs typeface="Arial" panose="020B0604020202020204" pitchFamily="34" charset="0"/>
              </a:rPr>
              <a:t>Ancient Indian Costume</a:t>
            </a:r>
            <a:r>
              <a:rPr lang="en-US" sz="1100" dirty="0">
                <a:latin typeface="Candara" panose="020E0502030303020204" pitchFamily="34" charset="0"/>
                <a:cs typeface="Arial" panose="020B0604020202020204" pitchFamily="34" charset="0"/>
              </a:rPr>
              <a:t>, 1983, New Delhi.</a:t>
            </a:r>
          </a:p>
        </p:txBody>
      </p:sp>
      <p:sp>
        <p:nvSpPr>
          <p:cNvPr id="19" name="Rectangle 18"/>
          <p:cNvSpPr/>
          <p:nvPr/>
        </p:nvSpPr>
        <p:spPr>
          <a:xfrm>
            <a:off x="592996" y="6040806"/>
            <a:ext cx="4572000" cy="430887"/>
          </a:xfrm>
          <a:prstGeom prst="rect">
            <a:avLst/>
          </a:prstGeom>
        </p:spPr>
        <p:txBody>
          <a:bodyPr>
            <a:spAutoFit/>
          </a:bodyPr>
          <a:lstStyle/>
          <a:p>
            <a:pPr lvl="0"/>
            <a:r>
              <a:rPr lang="en-US" sz="1100" dirty="0" smtClean="0">
                <a:latin typeface="Candara" panose="020E0502030303020204" pitchFamily="34" charset="0"/>
                <a:cs typeface="Arial" panose="020B0604020202020204" pitchFamily="34" charset="0"/>
              </a:rPr>
              <a:t>Source: Houston</a:t>
            </a:r>
            <a:r>
              <a:rPr lang="en-US" sz="1100" dirty="0">
                <a:latin typeface="Candara" panose="020E0502030303020204" pitchFamily="34" charset="0"/>
                <a:cs typeface="Arial" panose="020B0604020202020204" pitchFamily="34" charset="0"/>
              </a:rPr>
              <a:t>, M.G. </a:t>
            </a:r>
            <a:r>
              <a:rPr lang="en-US" sz="1100" i="1" dirty="0">
                <a:latin typeface="Candara" panose="020E0502030303020204" pitchFamily="34" charset="0"/>
                <a:cs typeface="Arial" panose="020B0604020202020204" pitchFamily="34" charset="0"/>
              </a:rPr>
              <a:t>Ancient Egyptian, Mesopotamian and Persia Costume and decoration</a:t>
            </a:r>
            <a:r>
              <a:rPr lang="en-US" sz="1100" dirty="0">
                <a:latin typeface="Candara" panose="020E0502030303020204" pitchFamily="34" charset="0"/>
                <a:cs typeface="Arial" panose="020B0604020202020204" pitchFamily="34" charset="0"/>
              </a:rPr>
              <a:t>, II edition, London.</a:t>
            </a:r>
          </a:p>
        </p:txBody>
      </p:sp>
    </p:spTree>
    <p:extLst>
      <p:ext uri="{BB962C8B-B14F-4D97-AF65-F5344CB8AC3E}">
        <p14:creationId xmlns:p14="http://schemas.microsoft.com/office/powerpoint/2010/main" val="3453788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2180"/>
            <a:ext cx="3612776" cy="878006"/>
          </a:xfrm>
        </p:spPr>
        <p:txBody>
          <a:bodyPr/>
          <a:lstStyle/>
          <a:p>
            <a:r>
              <a:rPr lang="en-US" dirty="0" smtClean="0"/>
              <a:t>Gupta Period</a:t>
            </a:r>
            <a:endParaRPr lang="en-US" dirty="0"/>
          </a:p>
        </p:txBody>
      </p:sp>
      <p:sp>
        <p:nvSpPr>
          <p:cNvPr id="5" name="Text Placeholder 4"/>
          <p:cNvSpPr>
            <a:spLocks noGrp="1"/>
          </p:cNvSpPr>
          <p:nvPr>
            <p:ph type="body" sz="half" idx="2"/>
          </p:nvPr>
        </p:nvSpPr>
        <p:spPr>
          <a:xfrm>
            <a:off x="381000" y="1419367"/>
            <a:ext cx="3612776" cy="4681182"/>
          </a:xfrm>
        </p:spPr>
        <p:txBody>
          <a:bodyPr>
            <a:noAutofit/>
          </a:bodyPr>
          <a:lstStyle/>
          <a:p>
            <a:pPr algn="l"/>
            <a:r>
              <a:rPr lang="en-US" sz="2800" dirty="0"/>
              <a:t>The Gupta period is known as the </a:t>
            </a:r>
            <a:r>
              <a:rPr lang="en-US" sz="2800" b="1" dirty="0"/>
              <a:t>Golden Age or Classical Period </a:t>
            </a:r>
            <a:r>
              <a:rPr lang="en-US" sz="2800" dirty="0"/>
              <a:t>in the history. Towards the end of Gupta Empire, </a:t>
            </a:r>
            <a:r>
              <a:rPr lang="en-US" sz="2800" b="1" dirty="0"/>
              <a:t>cut and sewn garments were observed,</a:t>
            </a:r>
            <a:r>
              <a:rPr lang="en-US" sz="2800" dirty="0"/>
              <a:t> but the royalty still used the draped garments especially for women (</a:t>
            </a:r>
            <a:r>
              <a:rPr lang="en-US" sz="2800" dirty="0" err="1"/>
              <a:t>Alkazi</a:t>
            </a:r>
            <a:r>
              <a:rPr lang="en-US" sz="2800" dirty="0"/>
              <a:t>, 1983). </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l="11231" t="12537" r="52514" b="56617"/>
          <a:stretch/>
        </p:blipFill>
        <p:spPr>
          <a:xfrm>
            <a:off x="4494995" y="1105468"/>
            <a:ext cx="4403346" cy="4995081"/>
          </a:xfrm>
          <a:prstGeom prst="rect">
            <a:avLst/>
          </a:prstGeom>
        </p:spPr>
      </p:pic>
      <p:sp>
        <p:nvSpPr>
          <p:cNvPr id="6" name="Rectangle 5"/>
          <p:cNvSpPr/>
          <p:nvPr/>
        </p:nvSpPr>
        <p:spPr>
          <a:xfrm>
            <a:off x="4879075" y="6231173"/>
            <a:ext cx="3814549" cy="261610"/>
          </a:xfrm>
          <a:prstGeom prst="rect">
            <a:avLst/>
          </a:prstGeom>
        </p:spPr>
        <p:txBody>
          <a:bodyPr wrap="square">
            <a:spAutoFit/>
          </a:bodyPr>
          <a:lstStyle/>
          <a:p>
            <a:pPr lvl="0"/>
            <a:r>
              <a:rPr lang="en-US" sz="1100" dirty="0" smtClean="0">
                <a:latin typeface="Candara" panose="020E0502030303020204" pitchFamily="34" charset="0"/>
                <a:cs typeface="Arial" panose="020B0604020202020204" pitchFamily="34" charset="0"/>
              </a:rPr>
              <a:t>Source: Alkazi</a:t>
            </a:r>
            <a:r>
              <a:rPr lang="en-US" sz="1100" dirty="0">
                <a:latin typeface="Candara" panose="020E0502030303020204" pitchFamily="34" charset="0"/>
                <a:cs typeface="Arial" panose="020B0604020202020204" pitchFamily="34" charset="0"/>
              </a:rPr>
              <a:t>, R. </a:t>
            </a:r>
            <a:r>
              <a:rPr lang="en-US" sz="1100" i="1" dirty="0">
                <a:latin typeface="Candara" panose="020E0502030303020204" pitchFamily="34" charset="0"/>
                <a:cs typeface="Arial" panose="020B0604020202020204" pitchFamily="34" charset="0"/>
              </a:rPr>
              <a:t>Ancient Indian Costume</a:t>
            </a:r>
            <a:r>
              <a:rPr lang="en-US" sz="1100" dirty="0">
                <a:latin typeface="Candara" panose="020E0502030303020204" pitchFamily="34" charset="0"/>
                <a:cs typeface="Arial" panose="020B0604020202020204" pitchFamily="34" charset="0"/>
              </a:rPr>
              <a:t>, 1983, New Delhi.</a:t>
            </a:r>
          </a:p>
        </p:txBody>
      </p:sp>
    </p:spTree>
    <p:extLst>
      <p:ext uri="{BB962C8B-B14F-4D97-AF65-F5344CB8AC3E}">
        <p14:creationId xmlns:p14="http://schemas.microsoft.com/office/powerpoint/2010/main" val="2933299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1020" y="113732"/>
            <a:ext cx="8382000" cy="369332"/>
          </a:xfrm>
          <a:prstGeom prst="rect">
            <a:avLst/>
          </a:prstGeom>
          <a:noFill/>
        </p:spPr>
        <p:txBody>
          <a:bodyPr wrap="square" rtlCol="0">
            <a:spAutoFit/>
          </a:bodyPr>
          <a:lstStyle/>
          <a:p>
            <a:pPr algn="just"/>
            <a:r>
              <a:rPr lang="en-US" dirty="0" smtClean="0">
                <a:solidFill>
                  <a:prstClr val="black"/>
                </a:solidFill>
                <a:latin typeface="Century Schoolbook"/>
              </a:rPr>
              <a:t> </a:t>
            </a:r>
            <a:endParaRPr lang="en-US" dirty="0">
              <a:solidFill>
                <a:prstClr val="black"/>
              </a:solidFill>
              <a:latin typeface="Arial" pitchFamily="34" charset="0"/>
              <a:cs typeface="Arial" pitchFamily="34" charset="0"/>
            </a:endParaRPr>
          </a:p>
        </p:txBody>
      </p:sp>
      <p:pic>
        <p:nvPicPr>
          <p:cNvPr id="7" name="Picture 6"/>
          <p:cNvPicPr>
            <a:picLocks noChangeAspect="1"/>
          </p:cNvPicPr>
          <p:nvPr/>
        </p:nvPicPr>
        <p:blipFill>
          <a:blip r:embed="rId2"/>
          <a:stretch>
            <a:fillRect/>
          </a:stretch>
        </p:blipFill>
        <p:spPr>
          <a:xfrm>
            <a:off x="4398400" y="0"/>
            <a:ext cx="2314565" cy="3582493"/>
          </a:xfrm>
          <a:prstGeom prst="rect">
            <a:avLst/>
          </a:prstGeom>
        </p:spPr>
      </p:pic>
      <p:pic>
        <p:nvPicPr>
          <p:cNvPr id="8" name="Picture 7"/>
          <p:cNvPicPr>
            <a:picLocks noChangeAspect="1"/>
          </p:cNvPicPr>
          <p:nvPr/>
        </p:nvPicPr>
        <p:blipFill>
          <a:blip r:embed="rId3"/>
          <a:stretch>
            <a:fillRect/>
          </a:stretch>
        </p:blipFill>
        <p:spPr>
          <a:xfrm>
            <a:off x="5281562" y="3901115"/>
            <a:ext cx="3320774" cy="2876560"/>
          </a:xfrm>
          <a:prstGeom prst="rect">
            <a:avLst/>
          </a:prstGeom>
        </p:spPr>
      </p:pic>
      <p:sp>
        <p:nvSpPr>
          <p:cNvPr id="9" name="TextBox 8"/>
          <p:cNvSpPr txBox="1"/>
          <p:nvPr/>
        </p:nvSpPr>
        <p:spPr>
          <a:xfrm>
            <a:off x="5467884" y="3264889"/>
            <a:ext cx="3598460" cy="369332"/>
          </a:xfrm>
          <a:prstGeom prst="rect">
            <a:avLst/>
          </a:prstGeom>
          <a:noFill/>
        </p:spPr>
        <p:txBody>
          <a:bodyPr wrap="square" rtlCol="0">
            <a:spAutoFit/>
          </a:bodyPr>
          <a:lstStyle/>
          <a:p>
            <a:r>
              <a:rPr lang="en-US" b="1" dirty="0" smtClean="0">
                <a:solidFill>
                  <a:schemeClr val="accent2">
                    <a:lumMod val="50000"/>
                  </a:schemeClr>
                </a:solidFill>
              </a:rPr>
              <a:t>Women Costume of  Slave Dynasty</a:t>
            </a:r>
            <a:endParaRPr lang="en-US" b="1" dirty="0">
              <a:solidFill>
                <a:schemeClr val="accent2">
                  <a:lumMod val="50000"/>
                </a:schemeClr>
              </a:solidFill>
            </a:endParaRPr>
          </a:p>
        </p:txBody>
      </p:sp>
      <p:sp>
        <p:nvSpPr>
          <p:cNvPr id="10" name="TextBox 9"/>
          <p:cNvSpPr txBox="1"/>
          <p:nvPr/>
        </p:nvSpPr>
        <p:spPr>
          <a:xfrm>
            <a:off x="3958433" y="6306012"/>
            <a:ext cx="3023973" cy="369332"/>
          </a:xfrm>
          <a:prstGeom prst="rect">
            <a:avLst/>
          </a:prstGeom>
          <a:noFill/>
        </p:spPr>
        <p:txBody>
          <a:bodyPr wrap="square" rtlCol="0">
            <a:spAutoFit/>
          </a:bodyPr>
          <a:lstStyle/>
          <a:p>
            <a:r>
              <a:rPr lang="en-US" dirty="0" smtClean="0"/>
              <a:t>Kaftan from Ottoman Empire</a:t>
            </a:r>
            <a:endParaRPr lang="en-US" dirty="0"/>
          </a:p>
        </p:txBody>
      </p:sp>
      <p:sp>
        <p:nvSpPr>
          <p:cNvPr id="11" name="Rectangle 10"/>
          <p:cNvSpPr/>
          <p:nvPr/>
        </p:nvSpPr>
        <p:spPr>
          <a:xfrm rot="16200000">
            <a:off x="7344875" y="4979523"/>
            <a:ext cx="2993016" cy="600164"/>
          </a:xfrm>
          <a:prstGeom prst="rect">
            <a:avLst/>
          </a:prstGeom>
        </p:spPr>
        <p:txBody>
          <a:bodyPr wrap="square">
            <a:spAutoFit/>
          </a:bodyPr>
          <a:lstStyle/>
          <a:p>
            <a:pPr lvl="0"/>
            <a:r>
              <a:rPr lang="en-US" sz="1100" dirty="0" smtClean="0">
                <a:latin typeface="Candara" panose="020E0502030303020204" pitchFamily="34" charset="0"/>
                <a:cs typeface="Arial" panose="020B0604020202020204" pitchFamily="34" charset="0"/>
              </a:rPr>
              <a:t>Source: Kahlenberg</a:t>
            </a:r>
            <a:r>
              <a:rPr lang="en-US" sz="1100" dirty="0">
                <a:latin typeface="Candara" panose="020E0502030303020204" pitchFamily="34" charset="0"/>
                <a:cs typeface="Arial" panose="020B0604020202020204" pitchFamily="34" charset="0"/>
              </a:rPr>
              <a:t>, M.H. </a:t>
            </a:r>
            <a:r>
              <a:rPr lang="en-US" sz="1100" i="1" dirty="0">
                <a:latin typeface="Candara" panose="020E0502030303020204" pitchFamily="34" charset="0"/>
                <a:cs typeface="Arial" panose="020B0604020202020204" pitchFamily="34" charset="0"/>
              </a:rPr>
              <a:t>Asian Costumes and Textiles from the </a:t>
            </a:r>
            <a:r>
              <a:rPr lang="en-US" sz="1100" i="1" dirty="0" err="1">
                <a:latin typeface="Candara" panose="020E0502030303020204" pitchFamily="34" charset="0"/>
                <a:cs typeface="Arial" panose="020B0604020202020204" pitchFamily="34" charset="0"/>
              </a:rPr>
              <a:t>Bosphorus</a:t>
            </a:r>
            <a:r>
              <a:rPr lang="en-US" sz="1100" i="1" dirty="0">
                <a:latin typeface="Candara" panose="020E0502030303020204" pitchFamily="34" charset="0"/>
                <a:cs typeface="Arial" panose="020B0604020202020204" pitchFamily="34" charset="0"/>
              </a:rPr>
              <a:t> to Fujiyama</a:t>
            </a:r>
            <a:r>
              <a:rPr lang="en-US" sz="1100" dirty="0">
                <a:latin typeface="Candara" panose="020E0502030303020204" pitchFamily="34" charset="0"/>
                <a:cs typeface="Arial" panose="020B0604020202020204" pitchFamily="34" charset="0"/>
              </a:rPr>
              <a:t>, 2001, I edition, Italy.</a:t>
            </a:r>
          </a:p>
        </p:txBody>
      </p:sp>
      <p:sp>
        <p:nvSpPr>
          <p:cNvPr id="4" name="Text Placeholder 3"/>
          <p:cNvSpPr>
            <a:spLocks noGrp="1"/>
          </p:cNvSpPr>
          <p:nvPr>
            <p:ph type="body" sz="half" idx="2"/>
          </p:nvPr>
        </p:nvSpPr>
        <p:spPr>
          <a:xfrm>
            <a:off x="291020" y="883399"/>
            <a:ext cx="3613792" cy="5667526"/>
          </a:xfrm>
        </p:spPr>
        <p:txBody>
          <a:bodyPr>
            <a:noAutofit/>
          </a:bodyPr>
          <a:lstStyle/>
          <a:p>
            <a:pPr algn="l"/>
            <a:r>
              <a:rPr lang="en-US" sz="2600" dirty="0">
                <a:solidFill>
                  <a:schemeClr val="bg2">
                    <a:lumMod val="50000"/>
                  </a:schemeClr>
                </a:solidFill>
                <a:cs typeface="Arial" pitchFamily="34" charset="0"/>
              </a:rPr>
              <a:t>Review of literature, have revealed that after 1100 AD when </a:t>
            </a:r>
            <a:r>
              <a:rPr lang="en-US" sz="2600" b="1" dirty="0">
                <a:solidFill>
                  <a:schemeClr val="bg2">
                    <a:lumMod val="50000"/>
                  </a:schemeClr>
                </a:solidFill>
                <a:cs typeface="Arial" pitchFamily="34" charset="0"/>
              </a:rPr>
              <a:t>Ottoman </a:t>
            </a:r>
            <a:r>
              <a:rPr lang="en-US" sz="2600" dirty="0">
                <a:solidFill>
                  <a:schemeClr val="bg2">
                    <a:lumMod val="50000"/>
                  </a:schemeClr>
                </a:solidFill>
                <a:cs typeface="Arial" pitchFamily="34" charset="0"/>
              </a:rPr>
              <a:t>was predominant in the </a:t>
            </a:r>
            <a:r>
              <a:rPr lang="en-US" sz="2600" b="1" dirty="0">
                <a:solidFill>
                  <a:schemeClr val="bg2">
                    <a:lumMod val="50000"/>
                  </a:schemeClr>
                </a:solidFill>
                <a:cs typeface="Arial" pitchFamily="34" charset="0"/>
              </a:rPr>
              <a:t>Middle East </a:t>
            </a:r>
            <a:r>
              <a:rPr lang="en-US" sz="2600" dirty="0">
                <a:solidFill>
                  <a:schemeClr val="bg2">
                    <a:lumMod val="50000"/>
                  </a:schemeClr>
                </a:solidFill>
                <a:cs typeface="Arial" pitchFamily="34" charset="0"/>
              </a:rPr>
              <a:t>&amp; </a:t>
            </a:r>
            <a:r>
              <a:rPr lang="en-US" sz="2600" b="1" dirty="0">
                <a:solidFill>
                  <a:schemeClr val="bg2">
                    <a:lumMod val="50000"/>
                  </a:schemeClr>
                </a:solidFill>
                <a:cs typeface="Arial" pitchFamily="34" charset="0"/>
              </a:rPr>
              <a:t>Slave Dynasty </a:t>
            </a:r>
            <a:r>
              <a:rPr lang="en-US" sz="2600" dirty="0">
                <a:solidFill>
                  <a:schemeClr val="bg2">
                    <a:lumMod val="50000"/>
                  </a:schemeClr>
                </a:solidFill>
                <a:cs typeface="Arial" pitchFamily="34" charset="0"/>
              </a:rPr>
              <a:t>was establishing itself in </a:t>
            </a:r>
            <a:r>
              <a:rPr lang="en-US" sz="2600" b="1" dirty="0">
                <a:solidFill>
                  <a:schemeClr val="bg2">
                    <a:lumMod val="50000"/>
                  </a:schemeClr>
                </a:solidFill>
                <a:cs typeface="Arial" pitchFamily="34" charset="0"/>
              </a:rPr>
              <a:t>Indian Subcontinent</a:t>
            </a:r>
            <a:r>
              <a:rPr lang="en-US" sz="2600" dirty="0">
                <a:solidFill>
                  <a:schemeClr val="bg2">
                    <a:lumMod val="50000"/>
                  </a:schemeClr>
                </a:solidFill>
                <a:cs typeface="Arial" pitchFamily="34" charset="0"/>
              </a:rPr>
              <a:t>, both men and women wore </a:t>
            </a:r>
            <a:r>
              <a:rPr lang="en-US" sz="2600" b="1" dirty="0">
                <a:solidFill>
                  <a:schemeClr val="bg2">
                    <a:lumMod val="50000"/>
                  </a:schemeClr>
                </a:solidFill>
                <a:cs typeface="Arial" pitchFamily="34" charset="0"/>
              </a:rPr>
              <a:t>‘</a:t>
            </a:r>
            <a:r>
              <a:rPr lang="en-US" sz="2600" b="1" i="1" dirty="0">
                <a:solidFill>
                  <a:schemeClr val="bg2">
                    <a:lumMod val="50000"/>
                  </a:schemeClr>
                </a:solidFill>
                <a:cs typeface="Arial" pitchFamily="34" charset="0"/>
              </a:rPr>
              <a:t>Kaftan’ </a:t>
            </a:r>
            <a:r>
              <a:rPr lang="en-US" sz="2600" dirty="0">
                <a:solidFill>
                  <a:schemeClr val="bg2">
                    <a:lumMod val="50000"/>
                  </a:schemeClr>
                </a:solidFill>
                <a:cs typeface="Arial" pitchFamily="34" charset="0"/>
              </a:rPr>
              <a:t>originally a </a:t>
            </a:r>
            <a:r>
              <a:rPr lang="en-US" sz="2600" b="1" dirty="0">
                <a:solidFill>
                  <a:schemeClr val="bg2">
                    <a:lumMod val="50000"/>
                  </a:schemeClr>
                </a:solidFill>
                <a:cs typeface="Arial" pitchFamily="34" charset="0"/>
              </a:rPr>
              <a:t>Persian garment</a:t>
            </a:r>
            <a:r>
              <a:rPr lang="en-US" sz="2600" dirty="0">
                <a:solidFill>
                  <a:schemeClr val="bg2">
                    <a:lumMod val="50000"/>
                  </a:schemeClr>
                </a:solidFill>
                <a:cs typeface="Arial" pitchFamily="34" charset="0"/>
              </a:rPr>
              <a:t>. </a:t>
            </a:r>
            <a:r>
              <a:rPr lang="en-US" sz="2600" b="1" dirty="0" err="1" smtClean="0">
                <a:solidFill>
                  <a:schemeClr val="bg2">
                    <a:lumMod val="50000"/>
                  </a:schemeClr>
                </a:solidFill>
                <a:cs typeface="Arial" pitchFamily="34" charset="0"/>
              </a:rPr>
              <a:t>Salvar</a:t>
            </a:r>
            <a:r>
              <a:rPr lang="en-US" sz="2600" b="1" dirty="0" smtClean="0">
                <a:solidFill>
                  <a:schemeClr val="bg2">
                    <a:lumMod val="50000"/>
                  </a:schemeClr>
                </a:solidFill>
                <a:cs typeface="Arial" pitchFamily="34" charset="0"/>
              </a:rPr>
              <a:t> </a:t>
            </a:r>
            <a:r>
              <a:rPr lang="en-US" sz="2600" b="1" dirty="0">
                <a:solidFill>
                  <a:schemeClr val="bg2">
                    <a:lumMod val="50000"/>
                  </a:schemeClr>
                </a:solidFill>
                <a:cs typeface="Arial" pitchFamily="34" charset="0"/>
              </a:rPr>
              <a:t>or trouser </a:t>
            </a:r>
            <a:r>
              <a:rPr lang="en-US" sz="2600" dirty="0">
                <a:solidFill>
                  <a:schemeClr val="bg2">
                    <a:lumMod val="50000"/>
                  </a:schemeClr>
                </a:solidFill>
                <a:cs typeface="Arial" pitchFamily="34" charset="0"/>
              </a:rPr>
              <a:t>as a </a:t>
            </a:r>
            <a:r>
              <a:rPr lang="en-US" sz="2600" b="1" dirty="0">
                <a:solidFill>
                  <a:schemeClr val="bg2">
                    <a:lumMod val="50000"/>
                  </a:schemeClr>
                </a:solidFill>
                <a:cs typeface="Arial" pitchFamily="34" charset="0"/>
              </a:rPr>
              <a:t>lower garment </a:t>
            </a:r>
            <a:r>
              <a:rPr lang="en-US" sz="2600" dirty="0">
                <a:solidFill>
                  <a:schemeClr val="bg2">
                    <a:lumMod val="50000"/>
                  </a:schemeClr>
                </a:solidFill>
                <a:cs typeface="Arial" pitchFamily="34" charset="0"/>
              </a:rPr>
              <a:t>and turbans. </a:t>
            </a:r>
            <a:endParaRPr lang="en-US" sz="2600" dirty="0"/>
          </a:p>
        </p:txBody>
      </p:sp>
      <p:sp>
        <p:nvSpPr>
          <p:cNvPr id="12" name="Title 1"/>
          <p:cNvSpPr>
            <a:spLocks noGrp="1"/>
          </p:cNvSpPr>
          <p:nvPr>
            <p:ph type="title"/>
          </p:nvPr>
        </p:nvSpPr>
        <p:spPr>
          <a:xfrm>
            <a:off x="291020" y="168744"/>
            <a:ext cx="3612822" cy="659642"/>
          </a:xfrm>
        </p:spPr>
        <p:txBody>
          <a:bodyPr/>
          <a:lstStyle/>
          <a:p>
            <a:r>
              <a:rPr lang="en-US" dirty="0" smtClean="0"/>
              <a:t>Persian Influence</a:t>
            </a:r>
            <a:endParaRPr lang="en-US" dirty="0"/>
          </a:p>
        </p:txBody>
      </p:sp>
    </p:spTree>
    <p:extLst>
      <p:ext uri="{BB962C8B-B14F-4D97-AF65-F5344CB8AC3E}">
        <p14:creationId xmlns:p14="http://schemas.microsoft.com/office/powerpoint/2010/main" val="166897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184666"/>
            <a:ext cx="4312693" cy="6557328"/>
          </a:xfrm>
        </p:spPr>
        <p:txBody>
          <a:bodyPr>
            <a:noAutofit/>
          </a:bodyPr>
          <a:lstStyle/>
          <a:p>
            <a:pPr marL="342900" indent="-342900" algn="l">
              <a:buFont typeface="Arial" panose="020B0604020202020204" pitchFamily="34" charset="0"/>
              <a:buChar char="•"/>
            </a:pPr>
            <a:r>
              <a:rPr lang="en-US" sz="2200" dirty="0">
                <a:cs typeface="Arial" pitchFamily="34" charset="0"/>
              </a:rPr>
              <a:t>Even though the bifurcated and stitched garments were popularly </a:t>
            </a:r>
            <a:r>
              <a:rPr lang="en-US" sz="2200" dirty="0" smtClean="0">
                <a:cs typeface="Arial" pitchFamily="34" charset="0"/>
              </a:rPr>
              <a:t>worn </a:t>
            </a:r>
            <a:r>
              <a:rPr lang="en-US" sz="2200" dirty="0">
                <a:cs typeface="Arial" pitchFamily="34" charset="0"/>
              </a:rPr>
              <a:t>during the slave dynasty, these costumes became more </a:t>
            </a:r>
            <a:r>
              <a:rPr lang="en-US" sz="2200" dirty="0" smtClean="0">
                <a:cs typeface="Arial" pitchFamily="34" charset="0"/>
              </a:rPr>
              <a:t>predominated </a:t>
            </a:r>
            <a:r>
              <a:rPr lang="en-US" sz="2200" dirty="0">
                <a:cs typeface="Arial" pitchFamily="34" charset="0"/>
              </a:rPr>
              <a:t>and influenced by the impact of the </a:t>
            </a:r>
            <a:r>
              <a:rPr lang="en-US" sz="2200" dirty="0" smtClean="0">
                <a:cs typeface="Arial" pitchFamily="34" charset="0"/>
              </a:rPr>
              <a:t>Mughals. </a:t>
            </a:r>
          </a:p>
          <a:p>
            <a:pPr marL="342900" indent="-342900" algn="l">
              <a:buFont typeface="Arial" panose="020B0604020202020204" pitchFamily="34" charset="0"/>
              <a:buChar char="•"/>
            </a:pPr>
            <a:endParaRPr lang="en-US" sz="2200" dirty="0" smtClean="0"/>
          </a:p>
          <a:p>
            <a:pPr marL="342900" indent="-342900" algn="l">
              <a:buFont typeface="Arial" panose="020B0604020202020204" pitchFamily="34" charset="0"/>
              <a:buChar char="•"/>
            </a:pPr>
            <a:r>
              <a:rPr lang="en-US" sz="2200" dirty="0" smtClean="0"/>
              <a:t>With </a:t>
            </a:r>
            <a:r>
              <a:rPr lang="en-US" sz="2200" dirty="0"/>
              <a:t>the Persian influence, the majority of stitched garments entered India; the </a:t>
            </a:r>
            <a:r>
              <a:rPr lang="en-US" sz="2200" i="1" dirty="0" err="1"/>
              <a:t>Antariya</a:t>
            </a:r>
            <a:r>
              <a:rPr lang="en-US" sz="2200" dirty="0"/>
              <a:t> was replaced by the </a:t>
            </a:r>
            <a:r>
              <a:rPr lang="en-US" sz="2200" b="1" i="1" dirty="0"/>
              <a:t>Pajamas </a:t>
            </a:r>
            <a:r>
              <a:rPr lang="en-US" sz="2200" dirty="0"/>
              <a:t>(Lower garment). The </a:t>
            </a:r>
            <a:r>
              <a:rPr lang="en-US" sz="2200" b="1" i="1" dirty="0" err="1"/>
              <a:t>uttariya</a:t>
            </a:r>
            <a:r>
              <a:rPr lang="en-US" sz="2200" b="1" i="1" dirty="0"/>
              <a:t> </a:t>
            </a:r>
            <a:r>
              <a:rPr lang="en-US" sz="2200" dirty="0"/>
              <a:t>still remained though various tunics like </a:t>
            </a:r>
            <a:r>
              <a:rPr lang="en-US" sz="2200" b="1" i="1" dirty="0" err="1"/>
              <a:t>Kurtas</a:t>
            </a:r>
            <a:r>
              <a:rPr lang="en-US" sz="2200" b="1" i="1" dirty="0"/>
              <a:t> and </a:t>
            </a:r>
            <a:r>
              <a:rPr lang="en-US" sz="2200" b="1" i="1" dirty="0" err="1"/>
              <a:t>angrakhas</a:t>
            </a:r>
            <a:r>
              <a:rPr lang="en-US" sz="2200" b="1" i="1" dirty="0"/>
              <a:t> </a:t>
            </a:r>
            <a:r>
              <a:rPr lang="en-US" sz="2200" dirty="0"/>
              <a:t>were </a:t>
            </a:r>
            <a:r>
              <a:rPr lang="en-US" sz="2200" dirty="0" smtClean="0"/>
              <a:t>added.</a:t>
            </a:r>
            <a:endParaRPr lang="en-US" sz="2200" dirty="0"/>
          </a:p>
        </p:txBody>
      </p:sp>
      <p:pic>
        <p:nvPicPr>
          <p:cNvPr id="5" name="Picture 4"/>
          <p:cNvPicPr>
            <a:picLocks noChangeAspect="1"/>
          </p:cNvPicPr>
          <p:nvPr/>
        </p:nvPicPr>
        <p:blipFill rotWithShape="1">
          <a:blip r:embed="rId2"/>
          <a:srcRect r="62435"/>
          <a:stretch/>
        </p:blipFill>
        <p:spPr>
          <a:xfrm>
            <a:off x="5049671" y="184666"/>
            <a:ext cx="3302759" cy="6393224"/>
          </a:xfrm>
          <a:prstGeom prst="rect">
            <a:avLst/>
          </a:prstGeom>
        </p:spPr>
      </p:pic>
      <p:sp>
        <p:nvSpPr>
          <p:cNvPr id="7" name="Rectangle 6"/>
          <p:cNvSpPr/>
          <p:nvPr/>
        </p:nvSpPr>
        <p:spPr>
          <a:xfrm rot="16200000">
            <a:off x="6090145" y="2814178"/>
            <a:ext cx="5124735" cy="600164"/>
          </a:xfrm>
          <a:prstGeom prst="rect">
            <a:avLst/>
          </a:prstGeom>
        </p:spPr>
        <p:txBody>
          <a:bodyPr wrap="square">
            <a:spAutoFit/>
          </a:bodyPr>
          <a:lstStyle/>
          <a:p>
            <a:pPr>
              <a:lnSpc>
                <a:spcPct val="150000"/>
              </a:lnSpc>
              <a:spcAft>
                <a:spcPts val="800"/>
              </a:spcAft>
            </a:pPr>
            <a:r>
              <a:rPr lang="en-US" sz="1100" dirty="0">
                <a:latin typeface="Candara" panose="020E0502030303020204" pitchFamily="34" charset="0"/>
                <a:ea typeface="Calibri" panose="020F0502020204030204" pitchFamily="34" charset="0"/>
                <a:cs typeface="Arial" panose="020B0604020202020204" pitchFamily="34" charset="0"/>
              </a:rPr>
              <a:t>Source: http://strandofsilk.com/indian-fashion-blog/stylish-thoughts/flared-flair-designer-anarkalis</a:t>
            </a:r>
            <a:endParaRPr lang="en-US" sz="1100" dirty="0">
              <a:effectLst/>
              <a:latin typeface="Candara" panose="020E0502030303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6265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337</TotalTime>
  <Words>610</Words>
  <Application>Microsoft Office PowerPoint</Application>
  <PresentationFormat>On-screen Show (4:3)</PresentationFormat>
  <Paragraphs>54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Candara</vt:lpstr>
      <vt:lpstr>Century Schoolbook</vt:lpstr>
      <vt:lpstr>Mistral</vt:lpstr>
      <vt:lpstr>Times New Roman</vt:lpstr>
      <vt:lpstr>Infusion</vt:lpstr>
      <vt:lpstr>RECIPROCAL INFLUENCE OF PERSIAN AND INDIAN WOMEN’S COSTUME</vt:lpstr>
      <vt:lpstr>Introduction</vt:lpstr>
      <vt:lpstr>Objectives</vt:lpstr>
      <vt:lpstr>PowerPoint Presentation</vt:lpstr>
      <vt:lpstr>Costumes during the Ancient Times</vt:lpstr>
      <vt:lpstr>PowerPoint Presentation</vt:lpstr>
      <vt:lpstr>Gupta Period</vt:lpstr>
      <vt:lpstr>Persian Influence</vt:lpstr>
      <vt:lpstr>PowerPoint Presentation</vt:lpstr>
      <vt:lpstr>Traditional Arabic Costume</vt:lpstr>
      <vt:lpstr>Present Status </vt:lpstr>
      <vt:lpstr>Origin of Salwar Kameez</vt:lpstr>
      <vt:lpstr>Reciprocal Influence</vt:lpstr>
      <vt:lpstr>Conclusion</vt:lpstr>
      <vt:lpstr>Designers Views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RECIPROCAL INFLUENCE OF PERSIAN AND INDIAN WOMEN’S COSTUME</dc:title>
  <dc:creator>Instructor</dc:creator>
  <cp:lastModifiedBy>Monisha</cp:lastModifiedBy>
  <cp:revision>30</cp:revision>
  <dcterms:created xsi:type="dcterms:W3CDTF">2016-04-13T08:09:09Z</dcterms:created>
  <dcterms:modified xsi:type="dcterms:W3CDTF">2016-04-18T04:33:06Z</dcterms:modified>
</cp:coreProperties>
</file>